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1" r:id="rId3"/>
    <p:sldId id="259" r:id="rId4"/>
    <p:sldId id="272" r:id="rId5"/>
    <p:sldId id="264" r:id="rId6"/>
    <p:sldId id="257" r:id="rId7"/>
    <p:sldId id="260" r:id="rId8"/>
    <p:sldId id="265" r:id="rId9"/>
    <p:sldId id="266" r:id="rId10"/>
    <p:sldId id="267" r:id="rId11"/>
    <p:sldId id="273" r:id="rId12"/>
    <p:sldId id="274" r:id="rId13"/>
    <p:sldId id="268" r:id="rId14"/>
    <p:sldId id="275" r:id="rId15"/>
    <p:sldId id="261" r:id="rId16"/>
    <p:sldId id="262" r:id="rId17"/>
    <p:sldId id="276" r:id="rId18"/>
    <p:sldId id="277" r:id="rId19"/>
    <p:sldId id="279" r:id="rId20"/>
    <p:sldId id="280" r:id="rId21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swald" panose="020B0604020202020204" charset="0"/>
      <p:regular r:id="rId31"/>
      <p:bold r:id="rId32"/>
    </p:embeddedFont>
    <p:embeddedFont>
      <p:font typeface="Averag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2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 you notice about the author’s name in the form? Why do you think so few of the elements are filled in?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 you notice about the Author’s name? What about the Two titles?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Understanding why you cite sources may help you realize just how important using quality sources is.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 know you’ve already learned the MLA paper formatting rules. This lesson show you how to begin creating an MLA jWorks Cited list for the sources you use when writing papers.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Important elements in a work cited list.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tyle.mla.org/works-cited-a-quick-guide-journal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MLA 8th Edition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Reminders, Updates, and Helpful Tools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Title of Source: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n" sz="1400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periodical</a:t>
            </a:r>
            <a:r>
              <a:rPr lang="en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(journal, magazine, newspaper article) should be in quotation marks:</a:t>
            </a:r>
          </a:p>
          <a:p>
            <a:pPr marL="482600" lvl="0" indent="-241300" rtl="0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Bagchi, Alaknanda.</a:t>
            </a:r>
            <a:r>
              <a:rPr lang="en" sz="1400" dirty="0">
                <a:solidFill>
                  <a:srgbClr val="FFFFFF"/>
                </a:solidFill>
                <a:highlight>
                  <a:srgbClr val="3C78D8"/>
                </a:highlight>
                <a:latin typeface="Courier New"/>
                <a:ea typeface="Courier New"/>
                <a:cs typeface="Courier New"/>
                <a:sym typeface="Courier New"/>
              </a:rPr>
              <a:t> "Conflicting Nationalisms: The Voice of the Subaltern in Mahasweta Devi's Bashai Tudu."</a:t>
            </a:r>
            <a:r>
              <a:rPr lang="en" sz="1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i="1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Tulsa Studies in Women's Literature</a:t>
            </a:r>
            <a:r>
              <a:rPr lang="en" sz="1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vol. 15, no. 1, 1996, pp. 41-50.</a:t>
            </a:r>
          </a:p>
          <a:p>
            <a:pPr marL="482600" lvl="0" indent="-241300" rtl="0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NEW CONCEPT: Containers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Containers are the larger entity in which the source is located. The title of the container is usually italicized and followed by a comma, since the information that follows next describes the container. </a:t>
            </a:r>
          </a:p>
          <a:p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		                  </a:t>
            </a:r>
            <a:r>
              <a:rPr lang="en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poetry collection (individual poem)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TV series (individual episodes)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website (articles, postings, other works)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8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New Concept: Containers Within Containers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some cases, a container might be within a larger container. It is important to cite these containers within containers so that your readers can find the exact source that you used.</a:t>
            </a:r>
          </a:p>
          <a:p>
            <a:pPr lvl="0"/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</a:t>
            </a:r>
            <a:r>
              <a:rPr lang="en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EXAMPLES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Read a book of short stories on </a:t>
            </a:r>
            <a:r>
              <a:rPr lang="en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Google Books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atched a television series on </a:t>
            </a:r>
            <a:r>
              <a:rPr lang="en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Netflix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Electronic version of a journal on the </a:t>
            </a:r>
            <a:r>
              <a:rPr lang="en" i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Gale </a:t>
            </a:r>
            <a:r>
              <a:rPr lang="en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databases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0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2578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Partner Activity: Find the containers &amp; Determine Order of the Entries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36418" y="902925"/>
            <a:ext cx="8431532" cy="39808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82600" lvl="0" indent="-241300" rtl="0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endParaRPr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311700" y="1450542"/>
            <a:ext cx="8198455" cy="2961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Kincaid, Jamaica. "Girl." </a:t>
            </a: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Vintage Book of Contemporary American Short Stories,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edited by Tobias </a:t>
            </a:r>
          </a:p>
          <a:p>
            <a:pPr lvl="0">
              <a:lnSpc>
                <a:spcPct val="107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Wolff, Vintage, 1994, pp. 306-07.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“94 Meetings.” </a:t>
            </a: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Parks and Recreation,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created by Greg Daniels and Michael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Schur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performance by Amy</a:t>
            </a:r>
          </a:p>
          <a:p>
            <a:pPr lvl="1">
              <a:lnSpc>
                <a:spcPct val="107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Poehler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season 2, episode 21,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Deedle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-Dee Productions and Universal Media Studios, 2010.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Zinkievich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Craig. Interview by Gareth Von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Kallenbach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Skewed &amp; Reviewed,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27 Apr. 2009, 	www.arcgames.com/en/games/star-trek-online/news/detail/1056940-skewed-%2526-reviewed-</a:t>
            </a:r>
          </a:p>
          <a:p>
            <a:pPr lvl="0">
              <a:lnSpc>
                <a:spcPct val="107000"/>
              </a:lnSpc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interviews-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craig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Accessed 15 Mar. 2009.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“94 Meetings.” </a:t>
            </a: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Parks and Recreation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season 2, episode 21, NBC, 29 Apr. 2010. </a:t>
            </a: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Netflix, </a:t>
            </a:r>
          </a:p>
          <a:p>
            <a:pPr lvl="0">
              <a:lnSpc>
                <a:spcPct val="107000"/>
              </a:lnSpc>
            </a:pP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www.netflix.com/watch/70152031?trackId=200256157&amp;tctx=0%2C20%2C0974d361-27cd-44de-	9c2a-2d9d868b9f64-12120962.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Langhamer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Claire. “Love and Courtship in Mid-Twentieth-Century England.” </a:t>
            </a: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 Journal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vol. 50, 	no. 1, 2007, pp. 173-96.</a:t>
            </a:r>
            <a:r>
              <a:rPr lang="en-US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ProQuest,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doi:10.1017/S0018246X06005966. Accessed 27 May 2009.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082" y="1816624"/>
            <a:ext cx="8520600" cy="1539639"/>
          </a:xfrm>
        </p:spPr>
        <p:txBody>
          <a:bodyPr/>
          <a:lstStyle/>
          <a:p>
            <a:r>
              <a:rPr lang="en-US" sz="5400" dirty="0">
                <a:solidFill>
                  <a:srgbClr val="FFFF00"/>
                </a:solidFill>
              </a:rPr>
              <a:t>Book Sources: MLA 8</a:t>
            </a:r>
          </a:p>
        </p:txBody>
      </p:sp>
    </p:spTree>
    <p:extLst>
      <p:ext uri="{BB962C8B-B14F-4D97-AF65-F5344CB8AC3E}">
        <p14:creationId xmlns:p14="http://schemas.microsoft.com/office/powerpoint/2010/main" val="145340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899" y="347875"/>
            <a:ext cx="2937524" cy="32218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1024900" y="1727100"/>
            <a:ext cx="2370600" cy="341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674" y="2073999"/>
            <a:ext cx="221705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5675" y="3935679"/>
            <a:ext cx="1069050" cy="807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850" y="92800"/>
            <a:ext cx="13335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438" y="190500"/>
            <a:ext cx="3380138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6626975" y="409975"/>
            <a:ext cx="23706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Nguyen, Viet Thanh.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6853525" y="940750"/>
            <a:ext cx="2023200" cy="2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The Sympathizer.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6853550" y="3529275"/>
            <a:ext cx="1889400" cy="2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Grove Press,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7094175" y="4064000"/>
            <a:ext cx="1122900" cy="2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2015.</a:t>
            </a:r>
          </a:p>
        </p:txBody>
      </p:sp>
      <p:sp>
        <p:nvSpPr>
          <p:cNvPr id="105" name="Shape 105"/>
          <p:cNvSpPr/>
          <p:nvPr/>
        </p:nvSpPr>
        <p:spPr>
          <a:xfrm>
            <a:off x="3318725" y="2334700"/>
            <a:ext cx="977100" cy="437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605900" y="347875"/>
            <a:ext cx="873300" cy="43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18950" y="2074000"/>
            <a:ext cx="873300" cy="37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2669025" y="4207175"/>
            <a:ext cx="1198500" cy="437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2534500" y="381525"/>
            <a:ext cx="10161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 b="1"/>
              <a:t>Pub date #8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299225" y="2388850"/>
            <a:ext cx="1016100" cy="43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#1 Author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744725" y="4259425"/>
            <a:ext cx="1122900" cy="43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#7 Publisher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47550" y="2101450"/>
            <a:ext cx="10161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b="1"/>
              <a:t>Title #2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625" y="62374"/>
            <a:ext cx="6993425" cy="502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FF00"/>
                </a:solidFill>
              </a:rPr>
              <a:t>Database Sources: MLA 8</a:t>
            </a:r>
          </a:p>
        </p:txBody>
      </p:sp>
    </p:spTree>
    <p:extLst>
      <p:ext uri="{BB962C8B-B14F-4D97-AF65-F5344CB8AC3E}">
        <p14:creationId xmlns:p14="http://schemas.microsoft.com/office/powerpoint/2010/main" val="2048909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Database Articles: MLA 7 vs. 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differences in citing an article from a scholarly journal:</a:t>
            </a:r>
          </a:p>
          <a:p>
            <a:r>
              <a:rPr lang="en-US" i="1" dirty="0"/>
              <a:t>7</a:t>
            </a:r>
            <a:r>
              <a:rPr lang="en-US" i="1" baseline="30000" dirty="0"/>
              <a:t>th</a:t>
            </a:r>
            <a:r>
              <a:rPr lang="en-US" i="1" dirty="0"/>
              <a:t> edition</a:t>
            </a:r>
            <a:r>
              <a:rPr lang="en-US" dirty="0"/>
              <a:t>:</a:t>
            </a:r>
          </a:p>
          <a:p>
            <a:r>
              <a:rPr lang="en-US" dirty="0"/>
              <a:t>Kinkaid, Jamaica. “In History.” </a:t>
            </a:r>
            <a:r>
              <a:rPr lang="en-US" i="1" dirty="0" err="1"/>
              <a:t>Callaloo</a:t>
            </a:r>
            <a:r>
              <a:rPr lang="en-US" dirty="0"/>
              <a:t> 24.2 (Spring 2001): 620-26. Web.</a:t>
            </a:r>
          </a:p>
          <a:p>
            <a:r>
              <a:rPr lang="en-US" b="1" dirty="0">
                <a:solidFill>
                  <a:schemeClr val="tx1"/>
                </a:solidFill>
              </a:rPr>
              <a:t>--------------------------------------------------------------------------------------------------------------------</a:t>
            </a:r>
            <a:r>
              <a:rPr lang="en-US" i="1" dirty="0"/>
              <a:t>8th edition</a:t>
            </a:r>
            <a:r>
              <a:rPr lang="en-US" dirty="0"/>
              <a:t>:</a:t>
            </a:r>
          </a:p>
          <a:p>
            <a:r>
              <a:rPr lang="en-US" dirty="0"/>
              <a:t>Kincaid, Jamaica. “In History.” </a:t>
            </a:r>
            <a:r>
              <a:rPr lang="en-US" i="1" dirty="0" err="1"/>
              <a:t>Callaloo</a:t>
            </a:r>
            <a:r>
              <a:rPr lang="en-US" dirty="0"/>
              <a:t>, vol. 24, no. 2, Spring 2001, pp. 620-26,</a:t>
            </a:r>
          </a:p>
          <a:p>
            <a:r>
              <a:rPr lang="en-US" dirty="0"/>
              <a:t>	 https://www.researchgate.net/publication/236763809_In_History. Accessed 1</a:t>
            </a:r>
          </a:p>
          <a:p>
            <a:r>
              <a:rPr lang="en-US" dirty="0"/>
              <a:t>	 June 2015.</a:t>
            </a:r>
          </a:p>
          <a:p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6447837" y="85471"/>
            <a:ext cx="2598441" cy="24530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hlinkClick r:id="rId2"/>
              </a:rPr>
              <a:t>Example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8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Sample Works Cited Page</a:t>
            </a:r>
          </a:p>
        </p:txBody>
      </p:sp>
    </p:spTree>
    <p:extLst>
      <p:ext uri="{BB962C8B-B14F-4D97-AF65-F5344CB8AC3E}">
        <p14:creationId xmlns:p14="http://schemas.microsoft.com/office/powerpoint/2010/main" val="17479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and Tasks -  AP Research course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Purpose of the lesson: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general citation guidelines that every responsible researcher needs to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about the changes in MLA 8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about helpful resources available on the Media Center website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600" b="1" dirty="0"/>
              <a:t>Tasks: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Review: general citation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Mini-lesson: MLA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Assessment: Make MLA 8 corrections</a:t>
            </a:r>
          </a:p>
        </p:txBody>
      </p:sp>
      <p:sp>
        <p:nvSpPr>
          <p:cNvPr id="5" name="Explosion 1 4"/>
          <p:cNvSpPr/>
          <p:nvPr/>
        </p:nvSpPr>
        <p:spPr>
          <a:xfrm>
            <a:off x="4769224" y="2994485"/>
            <a:ext cx="3899647" cy="180943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Assessment due WEDNESDAY</a:t>
            </a:r>
          </a:p>
        </p:txBody>
      </p:sp>
    </p:spTree>
    <p:extLst>
      <p:ext uri="{BB962C8B-B14F-4D97-AF65-F5344CB8AC3E}">
        <p14:creationId xmlns:p14="http://schemas.microsoft.com/office/powerpoint/2010/main" val="2349289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87" y="0"/>
            <a:ext cx="4588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0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Goal: Make your documentation useful to the reader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52725" y="11288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Good writers understand </a:t>
            </a:r>
            <a:r>
              <a:rPr lang="en" sz="2400" dirty="0">
                <a:solidFill>
                  <a:srgbClr val="FFFF00"/>
                </a:solidFill>
              </a:rPr>
              <a:t>why </a:t>
            </a:r>
            <a:r>
              <a:rPr lang="en" sz="2400" dirty="0">
                <a:solidFill>
                  <a:srgbClr val="FFFFFF"/>
                </a:solidFill>
              </a:rPr>
              <a:t>they create citations.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en" sz="2400" dirty="0">
                <a:solidFill>
                  <a:srgbClr val="FFFFFF"/>
                </a:solidFill>
              </a:rPr>
              <a:t>-Demonstrating thoroughness of research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en" sz="2400" dirty="0">
                <a:solidFill>
                  <a:srgbClr val="FFFFFF"/>
                </a:solidFill>
              </a:rPr>
              <a:t>-Giving credit to original sources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en" sz="2400" dirty="0">
                <a:solidFill>
                  <a:srgbClr val="FFFFFF"/>
                </a:solidFill>
              </a:rPr>
              <a:t>-Ensuring readers can find the sources consulted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To achieve this goal, the documentation should provide sufficient information in a </a:t>
            </a:r>
            <a:r>
              <a:rPr lang="en" sz="2400" dirty="0">
                <a:solidFill>
                  <a:srgbClr val="FFFF00"/>
                </a:solidFill>
              </a:rPr>
              <a:t>consistent structure</a:t>
            </a:r>
            <a:r>
              <a:rPr lang="en" sz="2400" dirty="0">
                <a:solidFill>
                  <a:srgbClr val="FFFFFF"/>
                </a:solidFill>
              </a:rPr>
              <a:t>.</a:t>
            </a:r>
            <a:br>
              <a:rPr lang="en" sz="2400" dirty="0">
                <a:solidFill>
                  <a:srgbClr val="FFFFFF"/>
                </a:solidFill>
              </a:rPr>
            </a:br>
            <a:endParaRPr lang="en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Common Citation Formats</a:t>
            </a:r>
          </a:p>
        </p:txBody>
      </p:sp>
      <p:pic>
        <p:nvPicPr>
          <p:cNvPr id="1026" name="Picture 2" descr="http://library.csun.edu/blogs/cited/files/2012/11/citation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38" y="1325561"/>
            <a:ext cx="6603100" cy="317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34634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Using EasyBib/</a:t>
            </a:r>
            <a:r>
              <a:rPr lang="en-US" dirty="0" err="1">
                <a:solidFill>
                  <a:srgbClr val="FFFF00"/>
                </a:solidFill>
              </a:rPr>
              <a:t>Noodletools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" dirty="0">
                <a:solidFill>
                  <a:srgbClr val="FFFF00"/>
                </a:solidFill>
              </a:rPr>
              <a:t>Databases to cite sources: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26000" y="2118829"/>
            <a:ext cx="8520600" cy="23388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EasyBib and the database citations are </a:t>
            </a:r>
            <a:r>
              <a:rPr lang="en" sz="2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TOOLS</a:t>
            </a:r>
            <a:r>
              <a:rPr lang="en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for helping you create and organize your works cited lists.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2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is </a:t>
            </a:r>
            <a:r>
              <a:rPr lang="en" sz="2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en" sz="2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job (with help!) to verify that everything you need is there &amp; accurate!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24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074" name="Picture 2" descr="http://a2.mzstatic.com/us/r30/Purple/v4/55/3a/68/553a685b-fdf7-c06a-a0d7-6c2841e99ae4/icon320x3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48" y="1007334"/>
            <a:ext cx="1184852" cy="11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45F13B-346B-46F5-BE85-2331DD299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041784"/>
            <a:ext cx="1115952" cy="11159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MLA = Modern Language Association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52725" y="1128875"/>
            <a:ext cx="8520600" cy="19676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</a:rPr>
              <a:t>MLA is one of several accepted styles for writing papers and creating works cited lists. </a:t>
            </a:r>
            <a:r>
              <a:rPr lang="en" sz="2400" dirty="0">
                <a:solidFill>
                  <a:srgbClr val="FFFF00"/>
                </a:solidFill>
              </a:rPr>
              <a:t>MLA</a:t>
            </a:r>
            <a:r>
              <a:rPr lang="en" sz="2400" dirty="0">
                <a:solidFill>
                  <a:srgbClr val="FFFFFF"/>
                </a:solidFill>
              </a:rPr>
              <a:t> is the standard style for high school research.</a:t>
            </a:r>
          </a:p>
          <a:p>
            <a:pPr lvl="0">
              <a:spcBef>
                <a:spcPts val="0"/>
              </a:spcBef>
              <a:buNone/>
            </a:pPr>
            <a:endParaRPr lang="en" sz="2400" dirty="0">
              <a:solidFill>
                <a:srgbClr val="FFFFFF"/>
              </a:solidFill>
            </a:endParaRP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457200" lvl="0" indent="-228600" rtl="0">
              <a:spcBef>
                <a:spcPts val="0"/>
              </a:spcBef>
              <a:buClr>
                <a:srgbClr val="FFFF00"/>
              </a:buClr>
            </a:pPr>
            <a:br>
              <a:rPr lang="en" dirty="0"/>
            </a:br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413331" y="2701636"/>
            <a:ext cx="51042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rgbClr val="CACACA"/>
              </a:buClr>
              <a:buSzPct val="100000"/>
            </a:pPr>
            <a:r>
              <a:rPr lang="en-US" sz="2000" dirty="0">
                <a:solidFill>
                  <a:srgbClr val="CACACA"/>
                </a:solidFill>
                <a:latin typeface="Average"/>
                <a:sym typeface="Average"/>
              </a:rPr>
              <a:t>The new handbook “really focuses on principles -- not just on how to create a citation that is correct, but on the purposes of citation practice, as well as on strategies for evaluating sources”(Flaherty).</a:t>
            </a:r>
            <a:endParaRPr lang="en" sz="2000" dirty="0">
              <a:solidFill>
                <a:srgbClr val="FFFFFF"/>
              </a:solidFill>
              <a:latin typeface="Average"/>
              <a:sym typeface="Average"/>
            </a:endParaRPr>
          </a:p>
        </p:txBody>
      </p:sp>
      <p:pic>
        <p:nvPicPr>
          <p:cNvPr id="4" name="Picture 3" descr="The MLA Handbook for Writers of Research Papers , 8th ed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17" y="2326698"/>
            <a:ext cx="1590675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2133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What’s in your citations-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86900" y="863550"/>
            <a:ext cx="4483200" cy="195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When deciding how to cite your source, start by consulting the list of core elements. In your citation, the elements should be listed in the following order: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167275" y="3288625"/>
            <a:ext cx="2843100" cy="148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>
                <a:latin typeface="Verdana"/>
                <a:ea typeface="Verdana"/>
                <a:cs typeface="Verdana"/>
                <a:sym typeface="Verdana"/>
              </a:rPr>
              <a:t>Each element should be followed by the punctuation mark shown here (just commas and periods separate the elements).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825" y="426850"/>
            <a:ext cx="3281175" cy="44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Author: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Begin the entry with the author’s last name, followed by a comma and the rest of the name, as presented in the work. End this element with a period.</a:t>
            </a:r>
          </a:p>
          <a:p>
            <a:pPr marL="482600" lvl="0" indent="-241300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6FA8DC"/>
                </a:highlight>
                <a:latin typeface="Courier New"/>
                <a:ea typeface="Courier New"/>
                <a:cs typeface="Courier New"/>
                <a:sym typeface="Courier New"/>
              </a:rPr>
              <a:t>Said, Edward W.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i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Culture and Imperialism.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Knopf, 1994.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Title of Source: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title of the source should follow the author’s name. Depending upon the type of source, it should be listed in italics or quotation marks.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n" sz="1400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book</a:t>
            </a:r>
            <a:r>
              <a:rPr lang="en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should be in italics:</a:t>
            </a:r>
          </a:p>
          <a:p>
            <a:pPr marL="482600" lvl="0" indent="-241300" rtl="0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Henley, Patricia. </a:t>
            </a:r>
            <a:r>
              <a:rPr lang="en" sz="1400" i="1" dirty="0">
                <a:solidFill>
                  <a:srgbClr val="FFFFFF"/>
                </a:solidFill>
                <a:highlight>
                  <a:srgbClr val="6D9EEB"/>
                </a:highlight>
                <a:latin typeface="Courier New"/>
                <a:ea typeface="Courier New"/>
                <a:cs typeface="Courier New"/>
                <a:sym typeface="Courier New"/>
              </a:rPr>
              <a:t>The Hummingbird House</a:t>
            </a:r>
            <a:r>
              <a:rPr lang="en" sz="1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. MacMurray, 1999.  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n" sz="1400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website</a:t>
            </a:r>
            <a:r>
              <a:rPr lang="en"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should be in italics:</a:t>
            </a:r>
          </a:p>
          <a:p>
            <a:pPr marL="482600" lvl="0" indent="-241300" rtl="0">
              <a:lnSpc>
                <a:spcPct val="20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sz="1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Lundman, Susan. "How to Make Vegetarian Chili."</a:t>
            </a:r>
            <a:r>
              <a:rPr lang="en" sz="1400" i="1" dirty="0">
                <a:solidFill>
                  <a:srgbClr val="FFFFFF"/>
                </a:solidFill>
                <a:highlight>
                  <a:srgbClr val="3C78D8"/>
                </a:highlight>
                <a:latin typeface="Courier New"/>
                <a:ea typeface="Courier New"/>
                <a:cs typeface="Courier New"/>
                <a:sym typeface="Courier New"/>
              </a:rPr>
              <a:t>eHow</a:t>
            </a:r>
            <a:r>
              <a:rPr lang="en" sz="1400" i="1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www.ehow.com/how_10727_make-vegetarian-chili.html.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838</Words>
  <Application>Microsoft Office PowerPoint</Application>
  <PresentationFormat>On-screen Show (16:9)</PresentationFormat>
  <Paragraphs>97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Verdana</vt:lpstr>
      <vt:lpstr>Arial</vt:lpstr>
      <vt:lpstr>Calibri</vt:lpstr>
      <vt:lpstr>Courier New</vt:lpstr>
      <vt:lpstr>Oswald</vt:lpstr>
      <vt:lpstr>Average</vt:lpstr>
      <vt:lpstr>Times New Roman</vt:lpstr>
      <vt:lpstr>Symbol</vt:lpstr>
      <vt:lpstr>slate</vt:lpstr>
      <vt:lpstr>MLA 8th Edition</vt:lpstr>
      <vt:lpstr>Purpose and Tasks -  AP Research course</vt:lpstr>
      <vt:lpstr>Goal: Make your documentation useful to the reader</vt:lpstr>
      <vt:lpstr>Common Citation Formats</vt:lpstr>
      <vt:lpstr>Using EasyBib/Noodletools/Databases to cite sources:</vt:lpstr>
      <vt:lpstr>MLA = Modern Language Association</vt:lpstr>
      <vt:lpstr>What’s in your citations-</vt:lpstr>
      <vt:lpstr>Author:</vt:lpstr>
      <vt:lpstr>Title of Source:</vt:lpstr>
      <vt:lpstr>Title of Source:</vt:lpstr>
      <vt:lpstr>NEW CONCEPT: Containers</vt:lpstr>
      <vt:lpstr>New Concept: Containers Within Containers</vt:lpstr>
      <vt:lpstr>Partner Activity: Find the containers &amp; Determine Order of the Entries</vt:lpstr>
      <vt:lpstr>Book Sources: MLA 8</vt:lpstr>
      <vt:lpstr>PowerPoint Presentation</vt:lpstr>
      <vt:lpstr>PowerPoint Presentation</vt:lpstr>
      <vt:lpstr>Database Sources: MLA 8</vt:lpstr>
      <vt:lpstr>Database Articles: MLA 7 vs. 8</vt:lpstr>
      <vt:lpstr>Sample Works Cited Page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 8th Edition</dc:title>
  <dc:creator>Vought, Staci</dc:creator>
  <cp:lastModifiedBy>Vought, Staci</cp:lastModifiedBy>
  <cp:revision>21</cp:revision>
  <dcterms:modified xsi:type="dcterms:W3CDTF">2017-10-17T16:08:16Z</dcterms:modified>
</cp:coreProperties>
</file>